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2"/>
    <p:sldId id="257" r:id="rId53"/>
    <p:sldId id="258" r:id="rId54"/>
    <p:sldId id="259" r:id="rId55"/>
    <p:sldId id="260" r:id="rId56"/>
    <p:sldId id="261" r:id="rId57"/>
    <p:sldId id="262" r:id="rId58"/>
    <p:sldId id="263" r:id="rId59"/>
    <p:sldId id="264" r:id="rId60"/>
    <p:sldId id="265" r:id="rId61"/>
    <p:sldId id="266" r:id="rId62"/>
    <p:sldId id="267" r:id="rId63"/>
    <p:sldId id="268" r:id="rId64"/>
    <p:sldId id="269" r:id="rId65"/>
    <p:sldId id="270" r:id="rId66"/>
    <p:sldId id="271" r:id="rId67"/>
    <p:sldId id="272" r:id="rId6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ileron" charset="1" panose="00000500000000000000"/>
      <p:regular r:id="rId10"/>
    </p:embeddedFont>
    <p:embeddedFont>
      <p:font typeface="Aileron Bold" charset="1" panose="00000800000000000000"/>
      <p:regular r:id="rId11"/>
    </p:embeddedFont>
    <p:embeddedFont>
      <p:font typeface="Aileron Italics" charset="1" panose="00000500000000000000"/>
      <p:regular r:id="rId12"/>
    </p:embeddedFont>
    <p:embeddedFont>
      <p:font typeface="Aileron Bold Italics" charset="1" panose="00000800000000000000"/>
      <p:regular r:id="rId13"/>
    </p:embeddedFont>
    <p:embeddedFont>
      <p:font typeface="Aileron Thin" charset="1" panose="00000300000000000000"/>
      <p:regular r:id="rId14"/>
    </p:embeddedFont>
    <p:embeddedFont>
      <p:font typeface="Aileron Thin Italics" charset="1" panose="00000300000000000000"/>
      <p:regular r:id="rId15"/>
    </p:embeddedFont>
    <p:embeddedFont>
      <p:font typeface="Aileron Light" charset="1" panose="00000400000000000000"/>
      <p:regular r:id="rId16"/>
    </p:embeddedFont>
    <p:embeddedFont>
      <p:font typeface="Aileron Light Italics" charset="1" panose="00000400000000000000"/>
      <p:regular r:id="rId17"/>
    </p:embeddedFont>
    <p:embeddedFont>
      <p:font typeface="Aileron Ultra-Bold" charset="1" panose="00000A00000000000000"/>
      <p:regular r:id="rId18"/>
    </p:embeddedFont>
    <p:embeddedFont>
      <p:font typeface="Aileron Ultra-Bold Italics" charset="1" panose="00000A00000000000000"/>
      <p:regular r:id="rId19"/>
    </p:embeddedFont>
    <p:embeddedFont>
      <p:font typeface="Aileron Heavy" charset="1" panose="00000A00000000000000"/>
      <p:regular r:id="rId20"/>
    </p:embeddedFont>
    <p:embeddedFont>
      <p:font typeface="Aileron Heavy Italics" charset="1" panose="00000A00000000000000"/>
      <p:regular r:id="rId21"/>
    </p:embeddedFont>
    <p:embeddedFont>
      <p:font typeface="Alegreya" charset="1" panose="00000500000000000000"/>
      <p:regular r:id="rId22"/>
    </p:embeddedFont>
    <p:embeddedFont>
      <p:font typeface="Alegreya Bold" charset="1" panose="00000800000000000000"/>
      <p:regular r:id="rId23"/>
    </p:embeddedFont>
    <p:embeddedFont>
      <p:font typeface="Alegreya Italics" charset="1" panose="00000500000000000000"/>
      <p:regular r:id="rId24"/>
    </p:embeddedFont>
    <p:embeddedFont>
      <p:font typeface="Alegreya Bold Italics" charset="1" panose="00000800000000000000"/>
      <p:regular r:id="rId25"/>
    </p:embeddedFont>
    <p:embeddedFont>
      <p:font typeface="Alegreya Medium" charset="1" panose="00000600000000000000"/>
      <p:regular r:id="rId26"/>
    </p:embeddedFont>
    <p:embeddedFont>
      <p:font typeface="Alegreya Medium Italics" charset="1" panose="00000600000000000000"/>
      <p:regular r:id="rId27"/>
    </p:embeddedFont>
    <p:embeddedFont>
      <p:font typeface="Alegreya Ultra-Bold" charset="1" panose="00000900000000000000"/>
      <p:regular r:id="rId28"/>
    </p:embeddedFont>
    <p:embeddedFont>
      <p:font typeface="Alegreya Ultra-Bold Italics" charset="1" panose="00000900000000000000"/>
      <p:regular r:id="rId29"/>
    </p:embeddedFont>
    <p:embeddedFont>
      <p:font typeface="Alegreya Heavy" charset="1" panose="00000A00000000000000"/>
      <p:regular r:id="rId30"/>
    </p:embeddedFont>
    <p:embeddedFont>
      <p:font typeface="Alegreya Heavy Italics" charset="1" panose="00000A00000000000000"/>
      <p:regular r:id="rId31"/>
    </p:embeddedFont>
    <p:embeddedFont>
      <p:font typeface="Open Sans" charset="1" panose="020B0606030504020204"/>
      <p:regular r:id="rId32"/>
    </p:embeddedFont>
    <p:embeddedFont>
      <p:font typeface="Open Sans Bold" charset="1" panose="020B0806030504020204"/>
      <p:regular r:id="rId33"/>
    </p:embeddedFont>
    <p:embeddedFont>
      <p:font typeface="Open Sans Italics" charset="1" panose="020B0606030504020204"/>
      <p:regular r:id="rId34"/>
    </p:embeddedFont>
    <p:embeddedFont>
      <p:font typeface="Open Sans Bold Italics" charset="1" panose="020B0806030504020204"/>
      <p:regular r:id="rId35"/>
    </p:embeddedFont>
    <p:embeddedFont>
      <p:font typeface="Open Sans Light" charset="1" panose="020B0306030504020204"/>
      <p:regular r:id="rId36"/>
    </p:embeddedFont>
    <p:embeddedFont>
      <p:font typeface="Open Sans Light Italics" charset="1" panose="020B0306030504020204"/>
      <p:regular r:id="rId37"/>
    </p:embeddedFont>
    <p:embeddedFont>
      <p:font typeface="Open Sans Ultra-Bold" charset="1" panose="00000000000000000000"/>
      <p:regular r:id="rId38"/>
    </p:embeddedFont>
    <p:embeddedFont>
      <p:font typeface="Open Sans Ultra-Bold Italics" charset="1" panose="00000000000000000000"/>
      <p:regular r:id="rId39"/>
    </p:embeddedFont>
    <p:embeddedFont>
      <p:font typeface="Inter" charset="1" panose="020B0502030000000004"/>
      <p:regular r:id="rId40"/>
    </p:embeddedFont>
    <p:embeddedFont>
      <p:font typeface="Inter Bold" charset="1" panose="020B0802030000000004"/>
      <p:regular r:id="rId41"/>
    </p:embeddedFont>
    <p:embeddedFont>
      <p:font typeface="Inter Italics" charset="1" panose="020B0502030000000004"/>
      <p:regular r:id="rId42"/>
    </p:embeddedFont>
    <p:embeddedFont>
      <p:font typeface="Inter Bold Italics" charset="1" panose="020B0802030000000004"/>
      <p:regular r:id="rId43"/>
    </p:embeddedFont>
    <p:embeddedFont>
      <p:font typeface="Inter Thin" charset="1" panose="020B0A02050000000004"/>
      <p:regular r:id="rId44"/>
    </p:embeddedFont>
    <p:embeddedFont>
      <p:font typeface="Inter Thin Italics" charset="1" panose="020B0A02050000000004"/>
      <p:regular r:id="rId45"/>
    </p:embeddedFont>
    <p:embeddedFont>
      <p:font typeface="Inter Extra-Light" charset="1" panose="02000503000000020004"/>
      <p:regular r:id="rId46"/>
    </p:embeddedFont>
    <p:embeddedFont>
      <p:font typeface="Inter Light" charset="1" panose="02000503000000020004"/>
      <p:regular r:id="rId47"/>
    </p:embeddedFont>
    <p:embeddedFont>
      <p:font typeface="Inter Medium" charset="1" panose="02000503000000020004"/>
      <p:regular r:id="rId48"/>
    </p:embeddedFont>
    <p:embeddedFont>
      <p:font typeface="Inter Semi-Bold" charset="1" panose="02000503000000020004"/>
      <p:regular r:id="rId49"/>
    </p:embeddedFont>
    <p:embeddedFont>
      <p:font typeface="Inter Ultra-Bold" charset="1" panose="02000503000000020004"/>
      <p:regular r:id="rId50"/>
    </p:embeddedFont>
    <p:embeddedFont>
      <p:font typeface="Inter Heavy" charset="1" panose="02000503000000020004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slides/slide1.xml" Type="http://schemas.openxmlformats.org/officeDocument/2006/relationships/slide"/><Relationship Id="rId53" Target="slides/slide2.xml" Type="http://schemas.openxmlformats.org/officeDocument/2006/relationships/slide"/><Relationship Id="rId54" Target="slides/slide3.xml" Type="http://schemas.openxmlformats.org/officeDocument/2006/relationships/slide"/><Relationship Id="rId55" Target="slides/slide4.xml" Type="http://schemas.openxmlformats.org/officeDocument/2006/relationships/slide"/><Relationship Id="rId56" Target="slides/slide5.xml" Type="http://schemas.openxmlformats.org/officeDocument/2006/relationships/slide"/><Relationship Id="rId57" Target="slides/slide6.xml" Type="http://schemas.openxmlformats.org/officeDocument/2006/relationships/slide"/><Relationship Id="rId58" Target="slides/slide7.xml" Type="http://schemas.openxmlformats.org/officeDocument/2006/relationships/slide"/><Relationship Id="rId59" Target="slides/slide8.xml" Type="http://schemas.openxmlformats.org/officeDocument/2006/relationships/slide"/><Relationship Id="rId6" Target="fonts/font6.fntdata" Type="http://schemas.openxmlformats.org/officeDocument/2006/relationships/font"/><Relationship Id="rId60" Target="slides/slide9.xml" Type="http://schemas.openxmlformats.org/officeDocument/2006/relationships/slide"/><Relationship Id="rId61" Target="slides/slide10.xml" Type="http://schemas.openxmlformats.org/officeDocument/2006/relationships/slide"/><Relationship Id="rId62" Target="slides/slide11.xml" Type="http://schemas.openxmlformats.org/officeDocument/2006/relationships/slide"/><Relationship Id="rId63" Target="slides/slide12.xml" Type="http://schemas.openxmlformats.org/officeDocument/2006/relationships/slide"/><Relationship Id="rId64" Target="slides/slide13.xml" Type="http://schemas.openxmlformats.org/officeDocument/2006/relationships/slide"/><Relationship Id="rId65" Target="slides/slide14.xml" Type="http://schemas.openxmlformats.org/officeDocument/2006/relationships/slide"/><Relationship Id="rId66" Target="slides/slide15.xml" Type="http://schemas.openxmlformats.org/officeDocument/2006/relationships/slide"/><Relationship Id="rId67" Target="slides/slide16.xml" Type="http://schemas.openxmlformats.org/officeDocument/2006/relationships/slide"/><Relationship Id="rId68" Target="slides/slide17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5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media/image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7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8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media/image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9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5.png" Type="http://schemas.openxmlformats.org/officeDocument/2006/relationships/image"/><Relationship Id="rId2" Target="../media/image4.jpe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5.png" Type="http://schemas.openxmlformats.org/officeDocument/2006/relationships/image"/><Relationship Id="rId2" Target="../media/image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5.png" Type="http://schemas.openxmlformats.org/officeDocument/2006/relationships/image"/><Relationship Id="rId2" Target="../media/image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media/image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media/image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media/image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media/image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media/image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0"/>
            <a:ext cx="5352397" cy="10287000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040396" y="4795766"/>
            <a:ext cx="3282972" cy="1611641"/>
          </a:xfrm>
          <a:custGeom>
            <a:avLst/>
            <a:gdLst/>
            <a:ahLst/>
            <a:cxnLst/>
            <a:rect r="r" b="b" t="t" l="l"/>
            <a:pathLst>
              <a:path h="1611641" w="3282972">
                <a:moveTo>
                  <a:pt x="0" y="0"/>
                </a:moveTo>
                <a:lnTo>
                  <a:pt x="3282972" y="0"/>
                </a:lnTo>
                <a:lnTo>
                  <a:pt x="3282972" y="1611640"/>
                </a:lnTo>
                <a:lnTo>
                  <a:pt x="0" y="161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76872" y="3440119"/>
            <a:ext cx="2598378" cy="3406763"/>
          </a:xfrm>
          <a:custGeom>
            <a:avLst/>
            <a:gdLst/>
            <a:ahLst/>
            <a:cxnLst/>
            <a:rect r="r" b="b" t="t" l="l"/>
            <a:pathLst>
              <a:path h="3406763" w="2598378">
                <a:moveTo>
                  <a:pt x="0" y="0"/>
                </a:moveTo>
                <a:lnTo>
                  <a:pt x="2598379" y="0"/>
                </a:lnTo>
                <a:lnTo>
                  <a:pt x="2598379" y="3406762"/>
                </a:lnTo>
                <a:lnTo>
                  <a:pt x="0" y="34067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rot="-5400000">
            <a:off x="14534315" y="2269430"/>
            <a:ext cx="5143500" cy="37864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7" id="7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29551" y="7367263"/>
            <a:ext cx="927600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spc="249">
                <a:solidFill>
                  <a:srgbClr val="ABD045"/>
                </a:solidFill>
                <a:latin typeface="Open Sans Bold"/>
              </a:rPr>
              <a:t>SiMeal-Comune di Messina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33450"/>
            <a:ext cx="528845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Iccs Informatica</a:t>
            </a:r>
          </a:p>
        </p:txBody>
      </p:sp>
      <p:sp>
        <p:nvSpPr>
          <p:cNvPr name="TextBox 10" id="10"/>
          <p:cNvSpPr txBox="true"/>
          <p:nvPr/>
        </p:nvSpPr>
        <p:spPr>
          <a:xfrm rot="5400000">
            <a:off x="15067715" y="7047548"/>
            <a:ext cx="411480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iccs informatica srl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9551" y="8176888"/>
            <a:ext cx="5672137" cy="487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5"/>
              </a:lnSpc>
              <a:spcBef>
                <a:spcPct val="0"/>
              </a:spcBef>
            </a:pPr>
            <a:r>
              <a:rPr lang="en-US" sz="2676" spc="133">
                <a:solidFill>
                  <a:srgbClr val="2C92D5"/>
                </a:solidFill>
                <a:latin typeface="Open Sans Bold"/>
              </a:rPr>
              <a:t>Messina 18-19 settembre 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807817" y="2918265"/>
            <a:ext cx="8547444" cy="4820077"/>
          </a:xfrm>
          <a:custGeom>
            <a:avLst/>
            <a:gdLst/>
            <a:ahLst/>
            <a:cxnLst/>
            <a:rect r="r" b="b" t="t" l="l"/>
            <a:pathLst>
              <a:path h="4820077" w="8547444">
                <a:moveTo>
                  <a:pt x="0" y="0"/>
                </a:moveTo>
                <a:lnTo>
                  <a:pt x="8547444" y="0"/>
                </a:lnTo>
                <a:lnTo>
                  <a:pt x="8547444" y="4820077"/>
                </a:lnTo>
                <a:lnTo>
                  <a:pt x="0" y="4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876" t="0" r="-787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768346" y="4644770"/>
            <a:ext cx="1367067" cy="136706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277B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CENTRO COTTURA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35598" y="3399394"/>
            <a:ext cx="3370113" cy="4079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4"/>
              </a:lnSpc>
            </a:pPr>
            <a:r>
              <a:rPr lang="en-US" sz="2881">
                <a:solidFill>
                  <a:srgbClr val="191919"/>
                </a:solidFill>
                <a:latin typeface="Open Sans Bold"/>
              </a:rPr>
              <a:t>I centri cottura, le scuole e gli enti possono avere una rendicontazione precisa di quanto, cosa e come è stato distribuito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2031795" y="2568883"/>
            <a:ext cx="7680404" cy="5725179"/>
          </a:xfrm>
          <a:custGeom>
            <a:avLst/>
            <a:gdLst/>
            <a:ahLst/>
            <a:cxnLst/>
            <a:rect r="r" b="b" t="t" l="l"/>
            <a:pathLst>
              <a:path h="5725179" w="7680404">
                <a:moveTo>
                  <a:pt x="0" y="0"/>
                </a:moveTo>
                <a:lnTo>
                  <a:pt x="7680404" y="0"/>
                </a:lnTo>
                <a:lnTo>
                  <a:pt x="7680404" y="5725179"/>
                </a:lnTo>
                <a:lnTo>
                  <a:pt x="0" y="5725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CENTRO COTTURA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288659" y="3211032"/>
            <a:ext cx="3825323" cy="4020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sz="2845">
                <a:solidFill>
                  <a:srgbClr val="191919"/>
                </a:solidFill>
                <a:latin typeface="Open Sans Bold"/>
              </a:rPr>
              <a:t>Esempio di riepilogo pasti, con eventuale indicazione dei normali, alternativi, speciali  e divisione per istituto, classe, sezione, turni e refettori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472365" y="4472367"/>
            <a:ext cx="1342267" cy="134226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277B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1795" y="3473923"/>
            <a:ext cx="6790186" cy="5030453"/>
            <a:chOff x="0" y="0"/>
            <a:chExt cx="10489304" cy="7770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ABD04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38525" y="3473923"/>
            <a:ext cx="6790186" cy="5030453"/>
            <a:chOff x="0" y="0"/>
            <a:chExt cx="10489304" cy="7770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68659" y="3468673"/>
            <a:ext cx="1184814" cy="1184814"/>
            <a:chOff x="0" y="0"/>
            <a:chExt cx="1579752" cy="1579752"/>
          </a:xfrm>
        </p:grpSpPr>
        <p:sp>
          <p:nvSpPr>
            <p:cNvPr name="Freeform 9" id="9"/>
            <p:cNvSpPr/>
            <p:nvPr/>
          </p:nvSpPr>
          <p:spPr>
            <a:xfrm flipH="false" flipV="false" rot="-15335">
              <a:off x="3500" y="3500"/>
              <a:ext cx="1572752" cy="1572752"/>
            </a:xfrm>
            <a:custGeom>
              <a:avLst/>
              <a:gdLst/>
              <a:ahLst/>
              <a:cxnLst/>
              <a:rect r="r" b="b" t="t" l="l"/>
              <a:pathLst>
                <a:path h="1572752" w="1572752">
                  <a:moveTo>
                    <a:pt x="0" y="0"/>
                  </a:moveTo>
                  <a:lnTo>
                    <a:pt x="1572752" y="0"/>
                  </a:lnTo>
                  <a:lnTo>
                    <a:pt x="1572752" y="1572752"/>
                  </a:lnTo>
                  <a:lnTo>
                    <a:pt x="0" y="157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60719">
              <a:off x="391052" y="356304"/>
              <a:ext cx="797647" cy="809421"/>
            </a:xfrm>
            <a:custGeom>
              <a:avLst/>
              <a:gdLst/>
              <a:ahLst/>
              <a:cxnLst/>
              <a:rect r="r" b="b" t="t" l="l"/>
              <a:pathLst>
                <a:path h="809421" w="797647">
                  <a:moveTo>
                    <a:pt x="0" y="0"/>
                  </a:moveTo>
                  <a:lnTo>
                    <a:pt x="797648" y="0"/>
                  </a:lnTo>
                  <a:lnTo>
                    <a:pt x="797648" y="809421"/>
                  </a:lnTo>
                  <a:lnTo>
                    <a:pt x="0" y="80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436554" y="3473923"/>
            <a:ext cx="1179564" cy="1179564"/>
          </a:xfrm>
          <a:custGeom>
            <a:avLst/>
            <a:gdLst/>
            <a:ahLst/>
            <a:cxnLst/>
            <a:rect r="r" b="b" t="t" l="l"/>
            <a:pathLst>
              <a:path h="1179564" w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540852" y="5386002"/>
            <a:ext cx="1206296" cy="120629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C2A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GESTIONE DEI PAGAMENTI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42" y="5568786"/>
            <a:ext cx="1150316" cy="75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44">
                <a:solidFill>
                  <a:srgbClr val="FFFDF4"/>
                </a:solidFill>
                <a:latin typeface="Alegreya Bold"/>
              </a:rPr>
              <a:t>VS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36774" y="3820481"/>
            <a:ext cx="579124" cy="481199"/>
          </a:xfrm>
          <a:custGeom>
            <a:avLst/>
            <a:gdLst/>
            <a:ahLst/>
            <a:cxnLst/>
            <a:rect r="r" b="b" t="t" l="l"/>
            <a:pathLst>
              <a:path h="481199" w="579124">
                <a:moveTo>
                  <a:pt x="0" y="0"/>
                </a:moveTo>
                <a:lnTo>
                  <a:pt x="579124" y="0"/>
                </a:lnTo>
                <a:lnTo>
                  <a:pt x="579124" y="481199"/>
                </a:lnTo>
                <a:lnTo>
                  <a:pt x="0" y="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68659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ABD045"/>
                </a:solidFill>
                <a:latin typeface="Alegreya Bold"/>
              </a:rPr>
              <a:t>ATTUALE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2124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2C92D5"/>
                </a:solidFill>
                <a:latin typeface="Alegreya Bold"/>
              </a:rPr>
              <a:t>SIMEAL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11372" y="5951013"/>
            <a:ext cx="6031033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Difficile applicazione della tariffazione corretta tramite individuazione ISEE del cittadino e invio comunicazioni per pagamento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10067054" y="5861513"/>
            <a:ext cx="6031033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Il programma associa il cittadino al suo ISEE, è possibile calcolare le tariffe in maniera automatica, gestire i solleciti bonari o notificati e avere gli estratti conto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3770744" y="2950464"/>
            <a:ext cx="10968627" cy="6188568"/>
          </a:xfrm>
          <a:custGeom>
            <a:avLst/>
            <a:gdLst/>
            <a:ahLst/>
            <a:cxnLst/>
            <a:rect r="r" b="b" t="t" l="l"/>
            <a:pathLst>
              <a:path h="6188568" w="10968627">
                <a:moveTo>
                  <a:pt x="0" y="0"/>
                </a:moveTo>
                <a:lnTo>
                  <a:pt x="10968627" y="0"/>
                </a:lnTo>
                <a:lnTo>
                  <a:pt x="10968627" y="6188568"/>
                </a:lnTo>
                <a:lnTo>
                  <a:pt x="0" y="6188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GESTIONE DEI PAGAMENTI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339881" y="2383536"/>
            <a:ext cx="15608237" cy="6395528"/>
          </a:xfrm>
          <a:custGeom>
            <a:avLst/>
            <a:gdLst/>
            <a:ahLst/>
            <a:cxnLst/>
            <a:rect r="r" b="b" t="t" l="l"/>
            <a:pathLst>
              <a:path h="6395528" w="15608237">
                <a:moveTo>
                  <a:pt x="0" y="0"/>
                </a:moveTo>
                <a:lnTo>
                  <a:pt x="15608238" y="0"/>
                </a:lnTo>
                <a:lnTo>
                  <a:pt x="15608238" y="6395527"/>
                </a:lnTo>
                <a:lnTo>
                  <a:pt x="0" y="6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GESTIONE DEI PAGAMENTI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1795" y="3473923"/>
            <a:ext cx="6790186" cy="5030453"/>
            <a:chOff x="0" y="0"/>
            <a:chExt cx="10489304" cy="7770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ABD04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38525" y="3473923"/>
            <a:ext cx="6790186" cy="5030453"/>
            <a:chOff x="0" y="0"/>
            <a:chExt cx="10489304" cy="7770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68659" y="3468673"/>
            <a:ext cx="1184814" cy="1184814"/>
            <a:chOff x="0" y="0"/>
            <a:chExt cx="1579752" cy="1579752"/>
          </a:xfrm>
        </p:grpSpPr>
        <p:sp>
          <p:nvSpPr>
            <p:cNvPr name="Freeform 9" id="9"/>
            <p:cNvSpPr/>
            <p:nvPr/>
          </p:nvSpPr>
          <p:spPr>
            <a:xfrm flipH="false" flipV="false" rot="-15335">
              <a:off x="3500" y="3500"/>
              <a:ext cx="1572752" cy="1572752"/>
            </a:xfrm>
            <a:custGeom>
              <a:avLst/>
              <a:gdLst/>
              <a:ahLst/>
              <a:cxnLst/>
              <a:rect r="r" b="b" t="t" l="l"/>
              <a:pathLst>
                <a:path h="1572752" w="1572752">
                  <a:moveTo>
                    <a:pt x="0" y="0"/>
                  </a:moveTo>
                  <a:lnTo>
                    <a:pt x="1572752" y="0"/>
                  </a:lnTo>
                  <a:lnTo>
                    <a:pt x="1572752" y="1572752"/>
                  </a:lnTo>
                  <a:lnTo>
                    <a:pt x="0" y="157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60719">
              <a:off x="391052" y="356304"/>
              <a:ext cx="797647" cy="809421"/>
            </a:xfrm>
            <a:custGeom>
              <a:avLst/>
              <a:gdLst/>
              <a:ahLst/>
              <a:cxnLst/>
              <a:rect r="r" b="b" t="t" l="l"/>
              <a:pathLst>
                <a:path h="809421" w="797647">
                  <a:moveTo>
                    <a:pt x="0" y="0"/>
                  </a:moveTo>
                  <a:lnTo>
                    <a:pt x="797648" y="0"/>
                  </a:lnTo>
                  <a:lnTo>
                    <a:pt x="797648" y="809421"/>
                  </a:lnTo>
                  <a:lnTo>
                    <a:pt x="0" y="80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436554" y="3473923"/>
            <a:ext cx="1179564" cy="1179564"/>
          </a:xfrm>
          <a:custGeom>
            <a:avLst/>
            <a:gdLst/>
            <a:ahLst/>
            <a:cxnLst/>
            <a:rect r="r" b="b" t="t" l="l"/>
            <a:pathLst>
              <a:path h="1179564" w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540852" y="5386002"/>
            <a:ext cx="1206296" cy="120629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C2A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PAGAMENTI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42" y="5568786"/>
            <a:ext cx="1150316" cy="75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44">
                <a:solidFill>
                  <a:srgbClr val="FFFDF4"/>
                </a:solidFill>
                <a:latin typeface="Alegreya Bold"/>
              </a:rPr>
              <a:t>VS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36774" y="3820481"/>
            <a:ext cx="579124" cy="481199"/>
          </a:xfrm>
          <a:custGeom>
            <a:avLst/>
            <a:gdLst/>
            <a:ahLst/>
            <a:cxnLst/>
            <a:rect r="r" b="b" t="t" l="l"/>
            <a:pathLst>
              <a:path h="481199" w="579124">
                <a:moveTo>
                  <a:pt x="0" y="0"/>
                </a:moveTo>
                <a:lnTo>
                  <a:pt x="579124" y="0"/>
                </a:lnTo>
                <a:lnTo>
                  <a:pt x="579124" y="481199"/>
                </a:lnTo>
                <a:lnTo>
                  <a:pt x="0" y="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68659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ABD045"/>
                </a:solidFill>
                <a:latin typeface="Alegreya Bold"/>
              </a:rPr>
              <a:t>ATTUALE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2124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2C92D5"/>
                </a:solidFill>
                <a:latin typeface="Alegreya Bold"/>
              </a:rPr>
              <a:t>SIMEAL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11372" y="5951013"/>
            <a:ext cx="6031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Gestione dei pagamenti manuale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10030958" y="5749543"/>
            <a:ext cx="6031033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000000"/>
                </a:solidFill>
                <a:latin typeface="Inter"/>
              </a:rPr>
              <a:t>Gestione automatica dei pagamenti tramite AppIO, PagoPA o Piattaforma. 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2031795" y="2383536"/>
            <a:ext cx="14054899" cy="6699137"/>
          </a:xfrm>
          <a:custGeom>
            <a:avLst/>
            <a:gdLst/>
            <a:ahLst/>
            <a:cxnLst/>
            <a:rect r="r" b="b" t="t" l="l"/>
            <a:pathLst>
              <a:path h="6699137" w="14054899">
                <a:moveTo>
                  <a:pt x="0" y="0"/>
                </a:moveTo>
                <a:lnTo>
                  <a:pt x="14054899" y="0"/>
                </a:lnTo>
                <a:lnTo>
                  <a:pt x="14054899" y="6699137"/>
                </a:lnTo>
                <a:lnTo>
                  <a:pt x="0" y="6699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GESTIONE DEI PAGAMENTI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0"/>
            <a:ext cx="5352397" cy="10287000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AutoShape 3" id="3"/>
          <p:cNvSpPr/>
          <p:nvPr/>
        </p:nvSpPr>
        <p:spPr>
          <a:xfrm rot="-5400000">
            <a:off x="14534315" y="2269430"/>
            <a:ext cx="5143500" cy="37864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5542" y="7749085"/>
            <a:ext cx="352995" cy="352995"/>
          </a:xfrm>
          <a:custGeom>
            <a:avLst/>
            <a:gdLst/>
            <a:ahLst/>
            <a:cxnLst/>
            <a:rect r="r" b="b" t="t" l="l"/>
            <a:pathLst>
              <a:path h="352995" w="352995">
                <a:moveTo>
                  <a:pt x="0" y="0"/>
                </a:moveTo>
                <a:lnTo>
                  <a:pt x="352995" y="0"/>
                </a:lnTo>
                <a:lnTo>
                  <a:pt x="352995" y="352995"/>
                </a:lnTo>
                <a:lnTo>
                  <a:pt x="0" y="352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05353" y="7230062"/>
            <a:ext cx="373185" cy="373185"/>
          </a:xfrm>
          <a:custGeom>
            <a:avLst/>
            <a:gdLst/>
            <a:ahLst/>
            <a:cxnLst/>
            <a:rect r="r" b="b" t="t" l="l"/>
            <a:pathLst>
              <a:path h="373185" w="373185">
                <a:moveTo>
                  <a:pt x="0" y="0"/>
                </a:moveTo>
                <a:lnTo>
                  <a:pt x="373184" y="0"/>
                </a:lnTo>
                <a:lnTo>
                  <a:pt x="373184" y="373185"/>
                </a:lnTo>
                <a:lnTo>
                  <a:pt x="0" y="373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5542" y="8247918"/>
            <a:ext cx="352995" cy="352995"/>
          </a:xfrm>
          <a:custGeom>
            <a:avLst/>
            <a:gdLst/>
            <a:ahLst/>
            <a:cxnLst/>
            <a:rect r="r" b="b" t="t" l="l"/>
            <a:pathLst>
              <a:path h="352995" w="352995">
                <a:moveTo>
                  <a:pt x="0" y="0"/>
                </a:moveTo>
                <a:lnTo>
                  <a:pt x="352995" y="0"/>
                </a:lnTo>
                <a:lnTo>
                  <a:pt x="352995" y="352995"/>
                </a:lnTo>
                <a:lnTo>
                  <a:pt x="0" y="352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4126" y="6672776"/>
            <a:ext cx="414411" cy="414411"/>
          </a:xfrm>
          <a:custGeom>
            <a:avLst/>
            <a:gdLst/>
            <a:ahLst/>
            <a:cxnLst/>
            <a:rect r="r" b="b" t="t" l="l"/>
            <a:pathLst>
              <a:path h="414411" w="414411">
                <a:moveTo>
                  <a:pt x="0" y="0"/>
                </a:moveTo>
                <a:lnTo>
                  <a:pt x="414411" y="0"/>
                </a:lnTo>
                <a:lnTo>
                  <a:pt x="414411" y="414411"/>
                </a:lnTo>
                <a:lnTo>
                  <a:pt x="0" y="414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64126" y="6134100"/>
            <a:ext cx="395801" cy="395801"/>
          </a:xfrm>
          <a:custGeom>
            <a:avLst/>
            <a:gdLst/>
            <a:ahLst/>
            <a:cxnLst/>
            <a:rect r="r" b="b" t="t" l="l"/>
            <a:pathLst>
              <a:path h="395801" w="395801">
                <a:moveTo>
                  <a:pt x="0" y="0"/>
                </a:moveTo>
                <a:lnTo>
                  <a:pt x="395802" y="0"/>
                </a:lnTo>
                <a:lnTo>
                  <a:pt x="395802" y="395801"/>
                </a:lnTo>
                <a:lnTo>
                  <a:pt x="0" y="395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19175"/>
            <a:ext cx="738041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252">
                <a:solidFill>
                  <a:srgbClr val="191919"/>
                </a:solidFill>
                <a:latin typeface="Aileron Heavy"/>
              </a:rPr>
              <a:t>ICCS INFORMATICA SRL</a:t>
            </a:r>
          </a:p>
        </p:txBody>
      </p:sp>
      <p:sp>
        <p:nvSpPr>
          <p:cNvPr name="TextBox 11" id="11"/>
          <p:cNvSpPr txBox="true"/>
          <p:nvPr/>
        </p:nvSpPr>
        <p:spPr>
          <a:xfrm rot="5400000">
            <a:off x="15067715" y="7047548"/>
            <a:ext cx="411480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iccs informatica srl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98877" y="5974472"/>
            <a:ext cx="9000172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"/>
              </a:rPr>
              <a:t>Strada Statale Muccese Nord 1, Matelica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"/>
              </a:rPr>
              <a:t>www.iccs.it - info@iccs.it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"/>
              </a:rPr>
              <a:t>Instagram: iccs_informatica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"/>
              </a:rPr>
              <a:t>Facebook: iccsinformatica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"/>
              </a:rPr>
              <a:t>Linkedin: Iccs Informatica srl</a:t>
            </a:r>
          </a:p>
          <a:p>
            <a:pPr>
              <a:lnSpc>
                <a:spcPts val="42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205353" y="5383604"/>
            <a:ext cx="7380419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179">
                <a:solidFill>
                  <a:srgbClr val="191919"/>
                </a:solidFill>
                <a:latin typeface="Open Sans Bold"/>
              </a:rPr>
              <a:t>CONTATTI &amp; SOCIAL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3042603" y="2378582"/>
            <a:ext cx="1894990" cy="189499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203200" y="-66675"/>
              <a:ext cx="406400" cy="777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latin typeface="Aileron"/>
                </a:rPr>
                <a:t>COS’E’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164281" y="1567507"/>
            <a:ext cx="435953" cy="811074"/>
          </a:xfrm>
          <a:custGeom>
            <a:avLst/>
            <a:gdLst/>
            <a:ahLst/>
            <a:cxnLst/>
            <a:rect r="r" b="b" t="t" l="l"/>
            <a:pathLst>
              <a:path h="811074" w="435953">
                <a:moveTo>
                  <a:pt x="0" y="0"/>
                </a:moveTo>
                <a:lnTo>
                  <a:pt x="435953" y="0"/>
                </a:lnTo>
                <a:lnTo>
                  <a:pt x="435953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40351" y="3107061"/>
            <a:ext cx="672024" cy="782560"/>
          </a:xfrm>
          <a:custGeom>
            <a:avLst/>
            <a:gdLst/>
            <a:ahLst/>
            <a:cxnLst/>
            <a:rect r="r" b="b" t="t" l="l"/>
            <a:pathLst>
              <a:path h="782560" w="672024">
                <a:moveTo>
                  <a:pt x="0" y="0"/>
                </a:moveTo>
                <a:lnTo>
                  <a:pt x="672023" y="0"/>
                </a:lnTo>
                <a:lnTo>
                  <a:pt x="672023" y="782560"/>
                </a:lnTo>
                <a:lnTo>
                  <a:pt x="0" y="782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40351" y="4453986"/>
            <a:ext cx="683813" cy="807076"/>
          </a:xfrm>
          <a:custGeom>
            <a:avLst/>
            <a:gdLst/>
            <a:ahLst/>
            <a:cxnLst/>
            <a:rect r="r" b="b" t="t" l="l"/>
            <a:pathLst>
              <a:path h="807076" w="683813">
                <a:moveTo>
                  <a:pt x="0" y="0"/>
                </a:moveTo>
                <a:lnTo>
                  <a:pt x="683813" y="0"/>
                </a:lnTo>
                <a:lnTo>
                  <a:pt x="683813" y="807076"/>
                </a:lnTo>
                <a:lnTo>
                  <a:pt x="0" y="807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71269" y="5946862"/>
            <a:ext cx="752895" cy="770225"/>
          </a:xfrm>
          <a:custGeom>
            <a:avLst/>
            <a:gdLst/>
            <a:ahLst/>
            <a:cxnLst/>
            <a:rect r="r" b="b" t="t" l="l"/>
            <a:pathLst>
              <a:path h="770225" w="752895">
                <a:moveTo>
                  <a:pt x="0" y="0"/>
                </a:moveTo>
                <a:lnTo>
                  <a:pt x="752895" y="0"/>
                </a:lnTo>
                <a:lnTo>
                  <a:pt x="752895" y="770225"/>
                </a:lnTo>
                <a:lnTo>
                  <a:pt x="0" y="7702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040351" y="7402887"/>
            <a:ext cx="634859" cy="749297"/>
          </a:xfrm>
          <a:custGeom>
            <a:avLst/>
            <a:gdLst/>
            <a:ahLst/>
            <a:cxnLst/>
            <a:rect r="r" b="b" t="t" l="l"/>
            <a:pathLst>
              <a:path h="749297" w="634859">
                <a:moveTo>
                  <a:pt x="0" y="0"/>
                </a:moveTo>
                <a:lnTo>
                  <a:pt x="634859" y="0"/>
                </a:lnTo>
                <a:lnTo>
                  <a:pt x="634859" y="749297"/>
                </a:lnTo>
                <a:lnTo>
                  <a:pt x="0" y="7492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37407" y="4602884"/>
            <a:ext cx="5638700" cy="4260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4"/>
              </a:lnSpc>
            </a:pPr>
            <a:r>
              <a:rPr lang="en-US" sz="2809" spc="56">
                <a:solidFill>
                  <a:srgbClr val="191919"/>
                </a:solidFill>
                <a:latin typeface="Aileron"/>
              </a:rPr>
              <a:t>SiMeal è la soluzione proposta da ICCS Informatica che permette una gestione integrata, immediata e completa dei Servizi a domanda individuale. </a:t>
            </a:r>
          </a:p>
          <a:p>
            <a:pPr algn="l" marL="0" indent="0" lvl="0">
              <a:lnSpc>
                <a:spcPts val="4214"/>
              </a:lnSpc>
            </a:pPr>
            <a:r>
              <a:rPr lang="en-US" sz="2809" spc="56">
                <a:solidFill>
                  <a:srgbClr val="191919"/>
                </a:solidFill>
                <a:latin typeface="Aileron"/>
              </a:rPr>
              <a:t>Nello specifico, si rivolge alla gestione del Servizio Scolastico ed ai servizi ad esso collegati.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34549" y="648476"/>
            <a:ext cx="4244416" cy="1070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6910" spc="414">
                <a:solidFill>
                  <a:srgbClr val="2C92D5"/>
                </a:solidFill>
                <a:latin typeface="Aileron Bold"/>
              </a:rPr>
              <a:t>SI</a:t>
            </a:r>
            <a:r>
              <a:rPr lang="en-US" sz="6910" spc="414">
                <a:solidFill>
                  <a:srgbClr val="ABD045"/>
                </a:solidFill>
                <a:latin typeface="Aileron Bold"/>
              </a:rPr>
              <a:t>MEAL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07969" y="1398052"/>
            <a:ext cx="3613572" cy="12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Soluzione di Cloud nel rispetto AGID e misure PNRR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07969" y="4290066"/>
            <a:ext cx="3434475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Frontend di gestione per il cittadino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007969" y="3049911"/>
            <a:ext cx="3613572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Backend di gestione per l’Ente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07969" y="5889712"/>
            <a:ext cx="3434475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Sezione per i Centri Cottura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07969" y="7394630"/>
            <a:ext cx="3434475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Sezione per la Scuola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2236141" y="3591559"/>
            <a:ext cx="5638700" cy="2654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14"/>
              </a:lnSpc>
            </a:pPr>
            <a:r>
              <a:rPr lang="en-US" sz="2809" spc="56">
                <a:solidFill>
                  <a:srgbClr val="191919"/>
                </a:solidFill>
                <a:latin typeface="Aileron"/>
              </a:rPr>
              <a:t>Gli operatori scolastici hanno un grosso carico di lavoro da svolgere circa l’organizzazione e la gestione quotidiana delle attività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34549" y="648476"/>
            <a:ext cx="5652281" cy="1070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6910" spc="414">
                <a:solidFill>
                  <a:srgbClr val="2C92D5"/>
                </a:solidFill>
                <a:latin typeface="Aileron Bold"/>
              </a:rPr>
              <a:t>LE SCUOLE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007969" y="1586101"/>
            <a:ext cx="3613572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Rilevazione presenze/assenze bambini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07969" y="4498818"/>
            <a:ext cx="3613572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Comunicazioni con Centri cottura/mense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07969" y="6026589"/>
            <a:ext cx="3434475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Gestione delle diverse diete speciali o alternative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007969" y="7485819"/>
            <a:ext cx="3434475" cy="38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Gestione pagamenti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888476" y="1669489"/>
            <a:ext cx="435953" cy="811074"/>
          </a:xfrm>
          <a:custGeom>
            <a:avLst/>
            <a:gdLst/>
            <a:ahLst/>
            <a:cxnLst/>
            <a:rect r="r" b="b" t="t" l="l"/>
            <a:pathLst>
              <a:path h="811074" w="435953">
                <a:moveTo>
                  <a:pt x="0" y="0"/>
                </a:moveTo>
                <a:lnTo>
                  <a:pt x="435952" y="0"/>
                </a:lnTo>
                <a:lnTo>
                  <a:pt x="435952" y="811074"/>
                </a:lnTo>
                <a:lnTo>
                  <a:pt x="0" y="811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64545" y="3209043"/>
            <a:ext cx="672024" cy="782560"/>
          </a:xfrm>
          <a:custGeom>
            <a:avLst/>
            <a:gdLst/>
            <a:ahLst/>
            <a:cxnLst/>
            <a:rect r="r" b="b" t="t" l="l"/>
            <a:pathLst>
              <a:path h="782560" w="672024">
                <a:moveTo>
                  <a:pt x="0" y="0"/>
                </a:moveTo>
                <a:lnTo>
                  <a:pt x="672024" y="0"/>
                </a:lnTo>
                <a:lnTo>
                  <a:pt x="672024" y="782560"/>
                </a:lnTo>
                <a:lnTo>
                  <a:pt x="0" y="782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764545" y="4555968"/>
            <a:ext cx="683813" cy="807076"/>
          </a:xfrm>
          <a:custGeom>
            <a:avLst/>
            <a:gdLst/>
            <a:ahLst/>
            <a:cxnLst/>
            <a:rect r="r" b="b" t="t" l="l"/>
            <a:pathLst>
              <a:path h="807076" w="683813">
                <a:moveTo>
                  <a:pt x="0" y="0"/>
                </a:moveTo>
                <a:lnTo>
                  <a:pt x="683814" y="0"/>
                </a:lnTo>
                <a:lnTo>
                  <a:pt x="683814" y="807076"/>
                </a:lnTo>
                <a:lnTo>
                  <a:pt x="0" y="807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695464" y="6048844"/>
            <a:ext cx="752895" cy="770225"/>
          </a:xfrm>
          <a:custGeom>
            <a:avLst/>
            <a:gdLst/>
            <a:ahLst/>
            <a:cxnLst/>
            <a:rect r="r" b="b" t="t" l="l"/>
            <a:pathLst>
              <a:path h="770225" w="752895">
                <a:moveTo>
                  <a:pt x="0" y="0"/>
                </a:moveTo>
                <a:lnTo>
                  <a:pt x="752895" y="0"/>
                </a:lnTo>
                <a:lnTo>
                  <a:pt x="752895" y="770225"/>
                </a:lnTo>
                <a:lnTo>
                  <a:pt x="0" y="7702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764545" y="7504869"/>
            <a:ext cx="634859" cy="749297"/>
          </a:xfrm>
          <a:custGeom>
            <a:avLst/>
            <a:gdLst/>
            <a:ahLst/>
            <a:cxnLst/>
            <a:rect r="r" b="b" t="t" l="l"/>
            <a:pathLst>
              <a:path h="749297" w="634859">
                <a:moveTo>
                  <a:pt x="0" y="0"/>
                </a:moveTo>
                <a:lnTo>
                  <a:pt x="634859" y="0"/>
                </a:lnTo>
                <a:lnTo>
                  <a:pt x="634859" y="749297"/>
                </a:lnTo>
                <a:lnTo>
                  <a:pt x="0" y="7492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097518" y="3151893"/>
            <a:ext cx="3434475" cy="792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9"/>
              </a:lnSpc>
            </a:pPr>
            <a:r>
              <a:rPr lang="en-US" sz="2199" spc="43">
                <a:solidFill>
                  <a:srgbClr val="191919"/>
                </a:solidFill>
                <a:latin typeface="Aileron"/>
              </a:rPr>
              <a:t>Definizione delle tariffe in base all’ISEE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1795" y="3473923"/>
            <a:ext cx="6790186" cy="5030453"/>
            <a:chOff x="0" y="0"/>
            <a:chExt cx="10489304" cy="7770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ABD04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38525" y="3473923"/>
            <a:ext cx="6790186" cy="5030453"/>
            <a:chOff x="0" y="0"/>
            <a:chExt cx="10489304" cy="7770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68659" y="3468673"/>
            <a:ext cx="1184814" cy="1184814"/>
            <a:chOff x="0" y="0"/>
            <a:chExt cx="1579752" cy="1579752"/>
          </a:xfrm>
        </p:grpSpPr>
        <p:sp>
          <p:nvSpPr>
            <p:cNvPr name="Freeform 9" id="9"/>
            <p:cNvSpPr/>
            <p:nvPr/>
          </p:nvSpPr>
          <p:spPr>
            <a:xfrm flipH="false" flipV="false" rot="-15335">
              <a:off x="3500" y="3500"/>
              <a:ext cx="1572752" cy="1572752"/>
            </a:xfrm>
            <a:custGeom>
              <a:avLst/>
              <a:gdLst/>
              <a:ahLst/>
              <a:cxnLst/>
              <a:rect r="r" b="b" t="t" l="l"/>
              <a:pathLst>
                <a:path h="1572752" w="1572752">
                  <a:moveTo>
                    <a:pt x="0" y="0"/>
                  </a:moveTo>
                  <a:lnTo>
                    <a:pt x="1572752" y="0"/>
                  </a:lnTo>
                  <a:lnTo>
                    <a:pt x="1572752" y="1572752"/>
                  </a:lnTo>
                  <a:lnTo>
                    <a:pt x="0" y="157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60719">
              <a:off x="391052" y="356304"/>
              <a:ext cx="797647" cy="809421"/>
            </a:xfrm>
            <a:custGeom>
              <a:avLst/>
              <a:gdLst/>
              <a:ahLst/>
              <a:cxnLst/>
              <a:rect r="r" b="b" t="t" l="l"/>
              <a:pathLst>
                <a:path h="809421" w="797647">
                  <a:moveTo>
                    <a:pt x="0" y="0"/>
                  </a:moveTo>
                  <a:lnTo>
                    <a:pt x="797648" y="0"/>
                  </a:lnTo>
                  <a:lnTo>
                    <a:pt x="797648" y="809421"/>
                  </a:lnTo>
                  <a:lnTo>
                    <a:pt x="0" y="80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436554" y="3473923"/>
            <a:ext cx="1179564" cy="1179564"/>
          </a:xfrm>
          <a:custGeom>
            <a:avLst/>
            <a:gdLst/>
            <a:ahLst/>
            <a:cxnLst/>
            <a:rect r="r" b="b" t="t" l="l"/>
            <a:pathLst>
              <a:path h="1179564" w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540852" y="5386002"/>
            <a:ext cx="1206296" cy="120629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C2A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RILEVAZIONE PRESENZE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42" y="5568786"/>
            <a:ext cx="1150316" cy="75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44">
                <a:solidFill>
                  <a:srgbClr val="FFFDF4"/>
                </a:solidFill>
                <a:latin typeface="Alegreya Bold"/>
              </a:rPr>
              <a:t>VS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36774" y="3820481"/>
            <a:ext cx="579124" cy="481199"/>
          </a:xfrm>
          <a:custGeom>
            <a:avLst/>
            <a:gdLst/>
            <a:ahLst/>
            <a:cxnLst/>
            <a:rect r="r" b="b" t="t" l="l"/>
            <a:pathLst>
              <a:path h="481199" w="579124">
                <a:moveTo>
                  <a:pt x="0" y="0"/>
                </a:moveTo>
                <a:lnTo>
                  <a:pt x="579124" y="0"/>
                </a:lnTo>
                <a:lnTo>
                  <a:pt x="579124" y="481199"/>
                </a:lnTo>
                <a:lnTo>
                  <a:pt x="0" y="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68659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ABD045"/>
                </a:solidFill>
                <a:latin typeface="Alegreya Bold"/>
              </a:rPr>
              <a:t>ATTUALE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2124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2C92D5"/>
                </a:solidFill>
                <a:latin typeface="Alegreya Bold"/>
              </a:rPr>
              <a:t>SIMEAL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68659" y="5940810"/>
            <a:ext cx="4751155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Le scuole rilevano manualmente le presenze/assenza su file excel o in altra maniera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10472124" y="5772852"/>
            <a:ext cx="4783152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000000"/>
                </a:solidFill>
                <a:latin typeface="Inter"/>
              </a:rPr>
              <a:t>La rilevazione avverrà tramite App o da frontend della piattaforma, basterà un cellulare o un  tablet o un pc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2708438" y="2383536"/>
            <a:ext cx="6942794" cy="6692281"/>
          </a:xfrm>
          <a:custGeom>
            <a:avLst/>
            <a:gdLst/>
            <a:ahLst/>
            <a:cxnLst/>
            <a:rect r="r" b="b" t="t" l="l"/>
            <a:pathLst>
              <a:path h="6692281" w="6942794">
                <a:moveTo>
                  <a:pt x="0" y="0"/>
                </a:moveTo>
                <a:lnTo>
                  <a:pt x="6942794" y="0"/>
                </a:lnTo>
                <a:lnTo>
                  <a:pt x="6942794" y="6692281"/>
                </a:lnTo>
                <a:lnTo>
                  <a:pt x="0" y="6692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44000" y="4472367"/>
            <a:ext cx="1342267" cy="134226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277B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RILEVAZIONE PRESENZE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91842" y="4513936"/>
            <a:ext cx="5709707" cy="161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292">
                <a:solidFill>
                  <a:srgbClr val="191919"/>
                </a:solidFill>
                <a:latin typeface="Open Sans Bold"/>
              </a:rPr>
              <a:t>In base alla comodità di ogni scuola e al suo metodo di rilevazione si possono impostare gli alunni come tutti assenti o tutti presenti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1795" y="3473923"/>
            <a:ext cx="6790186" cy="5030453"/>
            <a:chOff x="0" y="0"/>
            <a:chExt cx="10489304" cy="7770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ABD04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38525" y="3473923"/>
            <a:ext cx="6790186" cy="5030453"/>
            <a:chOff x="0" y="0"/>
            <a:chExt cx="10489304" cy="7770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68659" y="3468673"/>
            <a:ext cx="1184814" cy="1184814"/>
            <a:chOff x="0" y="0"/>
            <a:chExt cx="1579752" cy="1579752"/>
          </a:xfrm>
        </p:grpSpPr>
        <p:sp>
          <p:nvSpPr>
            <p:cNvPr name="Freeform 9" id="9"/>
            <p:cNvSpPr/>
            <p:nvPr/>
          </p:nvSpPr>
          <p:spPr>
            <a:xfrm flipH="false" flipV="false" rot="-15335">
              <a:off x="3500" y="3500"/>
              <a:ext cx="1572752" cy="1572752"/>
            </a:xfrm>
            <a:custGeom>
              <a:avLst/>
              <a:gdLst/>
              <a:ahLst/>
              <a:cxnLst/>
              <a:rect r="r" b="b" t="t" l="l"/>
              <a:pathLst>
                <a:path h="1572752" w="1572752">
                  <a:moveTo>
                    <a:pt x="0" y="0"/>
                  </a:moveTo>
                  <a:lnTo>
                    <a:pt x="1572752" y="0"/>
                  </a:lnTo>
                  <a:lnTo>
                    <a:pt x="1572752" y="1572752"/>
                  </a:lnTo>
                  <a:lnTo>
                    <a:pt x="0" y="157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60719">
              <a:off x="391052" y="356304"/>
              <a:ext cx="797647" cy="809421"/>
            </a:xfrm>
            <a:custGeom>
              <a:avLst/>
              <a:gdLst/>
              <a:ahLst/>
              <a:cxnLst/>
              <a:rect r="r" b="b" t="t" l="l"/>
              <a:pathLst>
                <a:path h="809421" w="797647">
                  <a:moveTo>
                    <a:pt x="0" y="0"/>
                  </a:moveTo>
                  <a:lnTo>
                    <a:pt x="797648" y="0"/>
                  </a:lnTo>
                  <a:lnTo>
                    <a:pt x="797648" y="809421"/>
                  </a:lnTo>
                  <a:lnTo>
                    <a:pt x="0" y="80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436554" y="3473923"/>
            <a:ext cx="1179564" cy="1179564"/>
          </a:xfrm>
          <a:custGeom>
            <a:avLst/>
            <a:gdLst/>
            <a:ahLst/>
            <a:cxnLst/>
            <a:rect r="r" b="b" t="t" l="l"/>
            <a:pathLst>
              <a:path h="1179564" w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540852" y="5386002"/>
            <a:ext cx="1206296" cy="120629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C2A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FUNZIONE COMUNICAZIONI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42" y="5568786"/>
            <a:ext cx="1150316" cy="75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44">
                <a:solidFill>
                  <a:srgbClr val="FFFDF4"/>
                </a:solidFill>
                <a:latin typeface="Alegreya Bold"/>
              </a:rPr>
              <a:t>VS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36774" y="3820481"/>
            <a:ext cx="579124" cy="481199"/>
          </a:xfrm>
          <a:custGeom>
            <a:avLst/>
            <a:gdLst/>
            <a:ahLst/>
            <a:cxnLst/>
            <a:rect r="r" b="b" t="t" l="l"/>
            <a:pathLst>
              <a:path h="481199" w="579124">
                <a:moveTo>
                  <a:pt x="0" y="0"/>
                </a:moveTo>
                <a:lnTo>
                  <a:pt x="579124" y="0"/>
                </a:lnTo>
                <a:lnTo>
                  <a:pt x="579124" y="481199"/>
                </a:lnTo>
                <a:lnTo>
                  <a:pt x="0" y="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68659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ABD045"/>
                </a:solidFill>
                <a:latin typeface="Alegreya Bold"/>
              </a:rPr>
              <a:t>ATTUALE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2124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2C92D5"/>
                </a:solidFill>
                <a:latin typeface="Alegreya Bold"/>
              </a:rPr>
              <a:t>SIMEAL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11372" y="5951013"/>
            <a:ext cx="6031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Comunicazione tramite mail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10030958" y="5749543"/>
            <a:ext cx="6031033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000000"/>
                </a:solidFill>
                <a:latin typeface="Inter"/>
              </a:rPr>
              <a:t>Non è necessario l’invio delle presenze tramite mail, la comunicazione avviene in automatico con l’Ente e con il Centro Cottura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1795" y="3473923"/>
            <a:ext cx="6790186" cy="5030453"/>
            <a:chOff x="0" y="0"/>
            <a:chExt cx="10489304" cy="7770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ABD04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38525" y="3473923"/>
            <a:ext cx="6790186" cy="5030453"/>
            <a:chOff x="0" y="0"/>
            <a:chExt cx="10489304" cy="7770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68659" y="3468673"/>
            <a:ext cx="1184814" cy="1184814"/>
            <a:chOff x="0" y="0"/>
            <a:chExt cx="1579752" cy="1579752"/>
          </a:xfrm>
        </p:grpSpPr>
        <p:sp>
          <p:nvSpPr>
            <p:cNvPr name="Freeform 9" id="9"/>
            <p:cNvSpPr/>
            <p:nvPr/>
          </p:nvSpPr>
          <p:spPr>
            <a:xfrm flipH="false" flipV="false" rot="-15335">
              <a:off x="3500" y="3500"/>
              <a:ext cx="1572752" cy="1572752"/>
            </a:xfrm>
            <a:custGeom>
              <a:avLst/>
              <a:gdLst/>
              <a:ahLst/>
              <a:cxnLst/>
              <a:rect r="r" b="b" t="t" l="l"/>
              <a:pathLst>
                <a:path h="1572752" w="1572752">
                  <a:moveTo>
                    <a:pt x="0" y="0"/>
                  </a:moveTo>
                  <a:lnTo>
                    <a:pt x="1572752" y="0"/>
                  </a:lnTo>
                  <a:lnTo>
                    <a:pt x="1572752" y="1572752"/>
                  </a:lnTo>
                  <a:lnTo>
                    <a:pt x="0" y="157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60719">
              <a:off x="391052" y="356304"/>
              <a:ext cx="797647" cy="809421"/>
            </a:xfrm>
            <a:custGeom>
              <a:avLst/>
              <a:gdLst/>
              <a:ahLst/>
              <a:cxnLst/>
              <a:rect r="r" b="b" t="t" l="l"/>
              <a:pathLst>
                <a:path h="809421" w="797647">
                  <a:moveTo>
                    <a:pt x="0" y="0"/>
                  </a:moveTo>
                  <a:lnTo>
                    <a:pt x="797648" y="0"/>
                  </a:lnTo>
                  <a:lnTo>
                    <a:pt x="797648" y="809421"/>
                  </a:lnTo>
                  <a:lnTo>
                    <a:pt x="0" y="80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436554" y="3473923"/>
            <a:ext cx="1179564" cy="1179564"/>
          </a:xfrm>
          <a:custGeom>
            <a:avLst/>
            <a:gdLst/>
            <a:ahLst/>
            <a:cxnLst/>
            <a:rect r="r" b="b" t="t" l="l"/>
            <a:pathLst>
              <a:path h="1179564" w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540852" y="5386002"/>
            <a:ext cx="1206296" cy="120629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C2A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GESTIONE DELLE TARIFFE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42" y="5568786"/>
            <a:ext cx="1150316" cy="75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44">
                <a:solidFill>
                  <a:srgbClr val="FFFDF4"/>
                </a:solidFill>
                <a:latin typeface="Alegreya Bold"/>
              </a:rPr>
              <a:t>VS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36774" y="3820481"/>
            <a:ext cx="579124" cy="481199"/>
          </a:xfrm>
          <a:custGeom>
            <a:avLst/>
            <a:gdLst/>
            <a:ahLst/>
            <a:cxnLst/>
            <a:rect r="r" b="b" t="t" l="l"/>
            <a:pathLst>
              <a:path h="481199" w="579124">
                <a:moveTo>
                  <a:pt x="0" y="0"/>
                </a:moveTo>
                <a:lnTo>
                  <a:pt x="579124" y="0"/>
                </a:lnTo>
                <a:lnTo>
                  <a:pt x="579124" y="481199"/>
                </a:lnTo>
                <a:lnTo>
                  <a:pt x="0" y="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68659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ABD045"/>
                </a:solidFill>
                <a:latin typeface="Alegreya Bold"/>
              </a:rPr>
              <a:t>ATTUALE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2124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2C92D5"/>
                </a:solidFill>
                <a:latin typeface="Alegreya Bold"/>
              </a:rPr>
              <a:t>SIMEAL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11372" y="5951013"/>
            <a:ext cx="6031033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Gestione principalmente manuale e difficoltosa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10030958" y="5749543"/>
            <a:ext cx="6031033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000000"/>
                </a:solidFill>
                <a:latin typeface="Inter"/>
              </a:rPr>
              <a:t>Una volta impostate le tariffe per le domande, quindi per i pasti da distribuire di Nidi o Elementari, la gestione è automatica e smart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1795" y="3473923"/>
            <a:ext cx="6790186" cy="5030453"/>
            <a:chOff x="0" y="0"/>
            <a:chExt cx="10489304" cy="7770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ABD04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38525" y="3473923"/>
            <a:ext cx="6790186" cy="5030453"/>
            <a:chOff x="0" y="0"/>
            <a:chExt cx="10489304" cy="7770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68659" y="3468673"/>
            <a:ext cx="1184814" cy="1184814"/>
            <a:chOff x="0" y="0"/>
            <a:chExt cx="1579752" cy="1579752"/>
          </a:xfrm>
        </p:grpSpPr>
        <p:sp>
          <p:nvSpPr>
            <p:cNvPr name="Freeform 9" id="9"/>
            <p:cNvSpPr/>
            <p:nvPr/>
          </p:nvSpPr>
          <p:spPr>
            <a:xfrm flipH="false" flipV="false" rot="-15335">
              <a:off x="3500" y="3500"/>
              <a:ext cx="1572752" cy="1572752"/>
            </a:xfrm>
            <a:custGeom>
              <a:avLst/>
              <a:gdLst/>
              <a:ahLst/>
              <a:cxnLst/>
              <a:rect r="r" b="b" t="t" l="l"/>
              <a:pathLst>
                <a:path h="1572752" w="1572752">
                  <a:moveTo>
                    <a:pt x="0" y="0"/>
                  </a:moveTo>
                  <a:lnTo>
                    <a:pt x="1572752" y="0"/>
                  </a:lnTo>
                  <a:lnTo>
                    <a:pt x="1572752" y="1572752"/>
                  </a:lnTo>
                  <a:lnTo>
                    <a:pt x="0" y="157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60719">
              <a:off x="391052" y="356304"/>
              <a:ext cx="797647" cy="809421"/>
            </a:xfrm>
            <a:custGeom>
              <a:avLst/>
              <a:gdLst/>
              <a:ahLst/>
              <a:cxnLst/>
              <a:rect r="r" b="b" t="t" l="l"/>
              <a:pathLst>
                <a:path h="809421" w="797647">
                  <a:moveTo>
                    <a:pt x="0" y="0"/>
                  </a:moveTo>
                  <a:lnTo>
                    <a:pt x="797648" y="0"/>
                  </a:lnTo>
                  <a:lnTo>
                    <a:pt x="797648" y="809421"/>
                  </a:lnTo>
                  <a:lnTo>
                    <a:pt x="0" y="80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436554" y="3473923"/>
            <a:ext cx="1179564" cy="1179564"/>
          </a:xfrm>
          <a:custGeom>
            <a:avLst/>
            <a:gdLst/>
            <a:ahLst/>
            <a:cxnLst/>
            <a:rect r="r" b="b" t="t" l="l"/>
            <a:pathLst>
              <a:path h="1179564" w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540852" y="5386002"/>
            <a:ext cx="1206296" cy="120629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C2A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CENTRO COTTURA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42" y="5568786"/>
            <a:ext cx="1150316" cy="75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44">
                <a:solidFill>
                  <a:srgbClr val="FFFDF4"/>
                </a:solidFill>
                <a:latin typeface="Alegreya Bold"/>
              </a:rPr>
              <a:t>VS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36774" y="3820481"/>
            <a:ext cx="579124" cy="481199"/>
          </a:xfrm>
          <a:custGeom>
            <a:avLst/>
            <a:gdLst/>
            <a:ahLst/>
            <a:cxnLst/>
            <a:rect r="r" b="b" t="t" l="l"/>
            <a:pathLst>
              <a:path h="481199" w="579124">
                <a:moveTo>
                  <a:pt x="0" y="0"/>
                </a:moveTo>
                <a:lnTo>
                  <a:pt x="579124" y="0"/>
                </a:lnTo>
                <a:lnTo>
                  <a:pt x="579124" y="481199"/>
                </a:lnTo>
                <a:lnTo>
                  <a:pt x="0" y="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68659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ABD045"/>
                </a:solidFill>
                <a:latin typeface="Alegreya Bold"/>
              </a:rPr>
              <a:t>ATTUALE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2124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2C92D5"/>
                </a:solidFill>
                <a:latin typeface="Alegreya Bold"/>
              </a:rPr>
              <a:t>SIMEAL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11372" y="5951013"/>
            <a:ext cx="6031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Comunicazioni non salvate, non tracciate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10030958" y="5749543"/>
            <a:ext cx="6031033" cy="140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000000"/>
                </a:solidFill>
                <a:latin typeface="Inter"/>
              </a:rPr>
              <a:t>Comunicazione immediata col centro cottura dei pasti e di quelli alternativi o per diete speciali, riepilogo salvato per ogni giorno, suddiviso per classe, istituto, refettorio etc..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1795" y="3473923"/>
            <a:ext cx="6790186" cy="5030453"/>
            <a:chOff x="0" y="0"/>
            <a:chExt cx="10489304" cy="77709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ABD04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38525" y="3473923"/>
            <a:ext cx="6790186" cy="5030453"/>
            <a:chOff x="0" y="0"/>
            <a:chExt cx="10489304" cy="7770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425804" cy="7707414"/>
            </a:xfrm>
            <a:custGeom>
              <a:avLst/>
              <a:gdLst/>
              <a:ahLst/>
              <a:cxnLst/>
              <a:rect r="r" b="b" t="t" l="l"/>
              <a:pathLst>
                <a:path h="7707414" w="10425804">
                  <a:moveTo>
                    <a:pt x="10333094" y="7707414"/>
                  </a:moveTo>
                  <a:lnTo>
                    <a:pt x="92710" y="7707414"/>
                  </a:lnTo>
                  <a:cubicBezTo>
                    <a:pt x="41910" y="7707414"/>
                    <a:pt x="0" y="7665503"/>
                    <a:pt x="0" y="7614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31824" y="0"/>
                  </a:lnTo>
                  <a:cubicBezTo>
                    <a:pt x="10382624" y="0"/>
                    <a:pt x="10424534" y="41910"/>
                    <a:pt x="10424534" y="92710"/>
                  </a:cubicBezTo>
                  <a:lnTo>
                    <a:pt x="10424534" y="7613434"/>
                  </a:lnTo>
                  <a:cubicBezTo>
                    <a:pt x="10425804" y="7665503"/>
                    <a:pt x="10383894" y="7707414"/>
                    <a:pt x="10333094" y="7707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89305" cy="7770914"/>
            </a:xfrm>
            <a:custGeom>
              <a:avLst/>
              <a:gdLst/>
              <a:ahLst/>
              <a:cxnLst/>
              <a:rect r="r" b="b" t="t" l="l"/>
              <a:pathLst>
                <a:path h="7770914" w="10489305">
                  <a:moveTo>
                    <a:pt x="10364844" y="59690"/>
                  </a:moveTo>
                  <a:cubicBezTo>
                    <a:pt x="10400404" y="59690"/>
                    <a:pt x="10429615" y="88900"/>
                    <a:pt x="10429615" y="124460"/>
                  </a:cubicBezTo>
                  <a:lnTo>
                    <a:pt x="10429615" y="7646454"/>
                  </a:lnTo>
                  <a:cubicBezTo>
                    <a:pt x="10429615" y="7682014"/>
                    <a:pt x="10400404" y="7711224"/>
                    <a:pt x="10364844" y="7711224"/>
                  </a:cubicBezTo>
                  <a:lnTo>
                    <a:pt x="124460" y="7711224"/>
                  </a:lnTo>
                  <a:cubicBezTo>
                    <a:pt x="88900" y="7711224"/>
                    <a:pt x="59690" y="7682014"/>
                    <a:pt x="59690" y="76464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64844" y="59690"/>
                  </a:lnTo>
                  <a:moveTo>
                    <a:pt x="103648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646454"/>
                  </a:lnTo>
                  <a:cubicBezTo>
                    <a:pt x="0" y="7715034"/>
                    <a:pt x="55880" y="7770914"/>
                    <a:pt x="124460" y="7770914"/>
                  </a:cubicBezTo>
                  <a:lnTo>
                    <a:pt x="10364844" y="7770914"/>
                  </a:lnTo>
                  <a:cubicBezTo>
                    <a:pt x="10433424" y="7770914"/>
                    <a:pt x="10489305" y="7715034"/>
                    <a:pt x="10489305" y="7646454"/>
                  </a:cubicBezTo>
                  <a:lnTo>
                    <a:pt x="10489305" y="124460"/>
                  </a:lnTo>
                  <a:cubicBezTo>
                    <a:pt x="10489305" y="55880"/>
                    <a:pt x="10433424" y="0"/>
                    <a:pt x="10364844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768659" y="3468673"/>
            <a:ext cx="1184814" cy="1184814"/>
            <a:chOff x="0" y="0"/>
            <a:chExt cx="1579752" cy="1579752"/>
          </a:xfrm>
        </p:grpSpPr>
        <p:sp>
          <p:nvSpPr>
            <p:cNvPr name="Freeform 9" id="9"/>
            <p:cNvSpPr/>
            <p:nvPr/>
          </p:nvSpPr>
          <p:spPr>
            <a:xfrm flipH="false" flipV="false" rot="-15335">
              <a:off x="3500" y="3500"/>
              <a:ext cx="1572752" cy="1572752"/>
            </a:xfrm>
            <a:custGeom>
              <a:avLst/>
              <a:gdLst/>
              <a:ahLst/>
              <a:cxnLst/>
              <a:rect r="r" b="b" t="t" l="l"/>
              <a:pathLst>
                <a:path h="1572752" w="1572752">
                  <a:moveTo>
                    <a:pt x="0" y="0"/>
                  </a:moveTo>
                  <a:lnTo>
                    <a:pt x="1572752" y="0"/>
                  </a:lnTo>
                  <a:lnTo>
                    <a:pt x="1572752" y="1572752"/>
                  </a:lnTo>
                  <a:lnTo>
                    <a:pt x="0" y="157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60719">
              <a:off x="391052" y="356304"/>
              <a:ext cx="797647" cy="809421"/>
            </a:xfrm>
            <a:custGeom>
              <a:avLst/>
              <a:gdLst/>
              <a:ahLst/>
              <a:cxnLst/>
              <a:rect r="r" b="b" t="t" l="l"/>
              <a:pathLst>
                <a:path h="809421" w="797647">
                  <a:moveTo>
                    <a:pt x="0" y="0"/>
                  </a:moveTo>
                  <a:lnTo>
                    <a:pt x="797648" y="0"/>
                  </a:lnTo>
                  <a:lnTo>
                    <a:pt x="797648" y="809421"/>
                  </a:lnTo>
                  <a:lnTo>
                    <a:pt x="0" y="80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436554" y="3473923"/>
            <a:ext cx="1179564" cy="1179564"/>
          </a:xfrm>
          <a:custGeom>
            <a:avLst/>
            <a:gdLst/>
            <a:ahLst/>
            <a:cxnLst/>
            <a:rect r="r" b="b" t="t" l="l"/>
            <a:pathLst>
              <a:path h="1179564" w="1179564">
                <a:moveTo>
                  <a:pt x="0" y="0"/>
                </a:moveTo>
                <a:lnTo>
                  <a:pt x="1179564" y="0"/>
                </a:lnTo>
                <a:lnTo>
                  <a:pt x="1179564" y="1179564"/>
                </a:lnTo>
                <a:lnTo>
                  <a:pt x="0" y="117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540852" y="5386002"/>
            <a:ext cx="1206296" cy="1206296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C2A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31795" y="1088145"/>
            <a:ext cx="14224410" cy="1295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spc="75">
                <a:solidFill>
                  <a:srgbClr val="191919"/>
                </a:solidFill>
                <a:latin typeface="Alegreya Bold"/>
              </a:rPr>
              <a:t>CENTRO COTTURA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42" y="5568786"/>
            <a:ext cx="1150316" cy="75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44">
                <a:solidFill>
                  <a:srgbClr val="FFFDF4"/>
                </a:solidFill>
                <a:latin typeface="Alegreya Bold"/>
              </a:rPr>
              <a:t>VS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36774" y="3820481"/>
            <a:ext cx="579124" cy="481199"/>
          </a:xfrm>
          <a:custGeom>
            <a:avLst/>
            <a:gdLst/>
            <a:ahLst/>
            <a:cxnLst/>
            <a:rect r="r" b="b" t="t" l="l"/>
            <a:pathLst>
              <a:path h="481199" w="579124">
                <a:moveTo>
                  <a:pt x="0" y="0"/>
                </a:moveTo>
                <a:lnTo>
                  <a:pt x="579124" y="0"/>
                </a:lnTo>
                <a:lnTo>
                  <a:pt x="579124" y="481199"/>
                </a:lnTo>
                <a:lnTo>
                  <a:pt x="0" y="48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68659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ABD045"/>
                </a:solidFill>
                <a:latin typeface="Alegreya Bold"/>
              </a:rPr>
              <a:t>ATTUALE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2124" y="5076825"/>
            <a:ext cx="2945497" cy="58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">
                <a:solidFill>
                  <a:srgbClr val="2C92D5"/>
                </a:solidFill>
                <a:latin typeface="Alegreya Bold"/>
              </a:rPr>
              <a:t>SIMEAL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11372" y="5951013"/>
            <a:ext cx="6031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1">
                <a:solidFill>
                  <a:srgbClr val="000000"/>
                </a:solidFill>
                <a:latin typeface="Inter"/>
              </a:rPr>
              <a:t>Poca contezza dei pasti distribuito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57267" y="9139032"/>
            <a:ext cx="668276" cy="944525"/>
          </a:xfrm>
          <a:custGeom>
            <a:avLst/>
            <a:gdLst/>
            <a:ahLst/>
            <a:cxnLst/>
            <a:rect r="r" b="b" t="t" l="l"/>
            <a:pathLst>
              <a:path h="944525" w="668276">
                <a:moveTo>
                  <a:pt x="0" y="0"/>
                </a:moveTo>
                <a:lnTo>
                  <a:pt x="668275" y="0"/>
                </a:lnTo>
                <a:lnTo>
                  <a:pt x="668275" y="944525"/>
                </a:lnTo>
                <a:lnTo>
                  <a:pt x="0" y="944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rot="0">
            <a:off x="0" y="4042582"/>
            <a:ext cx="1028700" cy="2201836"/>
          </a:xfrm>
          <a:prstGeom prst="rect">
            <a:avLst/>
          </a:prstGeom>
          <a:solidFill>
            <a:srgbClr val="ABD045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10030958" y="5749543"/>
            <a:ext cx="6031033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">
                <a:solidFill>
                  <a:srgbClr val="000000"/>
                </a:solidFill>
                <a:latin typeface="Inter"/>
              </a:rPr>
              <a:t>Si hanno sempre i report di quanti e quali pasti sono stati distribuiti, statistiche dettagliate utili anche per future decisioni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81232" y="9283914"/>
            <a:ext cx="1441529" cy="654761"/>
          </a:xfrm>
          <a:custGeom>
            <a:avLst/>
            <a:gdLst/>
            <a:ahLst/>
            <a:cxnLst/>
            <a:rect r="r" b="b" t="t" l="l"/>
            <a:pathLst>
              <a:path h="654761" w="1441529">
                <a:moveTo>
                  <a:pt x="0" y="0"/>
                </a:moveTo>
                <a:lnTo>
                  <a:pt x="1441529" y="0"/>
                </a:lnTo>
                <a:lnTo>
                  <a:pt x="1441529" y="654761"/>
                </a:lnTo>
                <a:lnTo>
                  <a:pt x="0" y="654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DAFubQ8shrQ</dc:identifier>
  <dcterms:modified xsi:type="dcterms:W3CDTF">2011-08-01T06:04:30Z</dcterms:modified>
  <cp:revision>1</cp:revision>
  <dc:title>Comune di Messina- SiMeal</dc:title>
</cp:coreProperties>
</file>